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Open Sans" panose="020B0606030504020204" pitchFamily="34" charset="0"/>
      <p:regular r:id="rId21"/>
    </p:embeddedFont>
    <p:embeddedFont>
      <p:font typeface="Open Sans Bold" panose="020B0604020202020204" charset="0"/>
      <p:regular r:id="rId22"/>
    </p:embeddedFont>
    <p:embeddedFont>
      <p:font typeface="Poppi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434C2-2A51-4690-9CD7-1CE7DCAD334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2079D-2583-4488-872B-C785DB4D9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7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2079D-2583-4488-872B-C785DB4D96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youtu.be/7evgZUxxD_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sjRJSPyO1XE" TargetMode="Externa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1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297274" y="5595758"/>
            <a:ext cx="0" cy="79156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5495" y="-185616"/>
            <a:ext cx="18795818" cy="10823938"/>
          </a:xfrm>
          <a:custGeom>
            <a:avLst/>
            <a:gdLst/>
            <a:ahLst/>
            <a:cxnLst/>
            <a:rect l="l" t="t" r="r" b="b"/>
            <a:pathLst>
              <a:path w="18795818" h="10823938">
                <a:moveTo>
                  <a:pt x="0" y="0"/>
                </a:moveTo>
                <a:lnTo>
                  <a:pt x="18795818" y="0"/>
                </a:lnTo>
                <a:lnTo>
                  <a:pt x="18795818" y="10823939"/>
                </a:lnTo>
                <a:lnTo>
                  <a:pt x="0" y="1082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70832" y="3164387"/>
            <a:ext cx="6626057" cy="3369656"/>
          </a:xfrm>
          <a:custGeom>
            <a:avLst/>
            <a:gdLst/>
            <a:ahLst/>
            <a:cxnLst/>
            <a:rect l="l" t="t" r="r" b="b"/>
            <a:pathLst>
              <a:path w="6626057" h="3369656">
                <a:moveTo>
                  <a:pt x="0" y="0"/>
                </a:moveTo>
                <a:lnTo>
                  <a:pt x="6626056" y="0"/>
                </a:lnTo>
                <a:lnTo>
                  <a:pt x="6626056" y="3369656"/>
                </a:lnTo>
                <a:lnTo>
                  <a:pt x="0" y="3369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9" r="-9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259300" y="-185616"/>
            <a:ext cx="1430868" cy="1214316"/>
            <a:chOff x="0" y="0"/>
            <a:chExt cx="1130562" cy="9594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0562" cy="959459"/>
            </a:xfrm>
            <a:custGeom>
              <a:avLst/>
              <a:gdLst/>
              <a:ahLst/>
              <a:cxnLst/>
              <a:rect l="l" t="t" r="r" b="b"/>
              <a:pathLst>
                <a:path w="1130562" h="959459">
                  <a:moveTo>
                    <a:pt x="0" y="0"/>
                  </a:moveTo>
                  <a:lnTo>
                    <a:pt x="1130562" y="0"/>
                  </a:lnTo>
                  <a:lnTo>
                    <a:pt x="1130562" y="959459"/>
                  </a:lnTo>
                  <a:lnTo>
                    <a:pt x="0" y="959459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0562" cy="997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30631" y="7461361"/>
            <a:ext cx="7439809" cy="98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3"/>
              </a:lnSpc>
            </a:pPr>
            <a:r>
              <a:rPr lang="en-US" sz="25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Soil Analysis and Ground Evaluation</a:t>
            </a:r>
          </a:p>
          <a:p>
            <a:pPr algn="ctr">
              <a:lnSpc>
                <a:spcPts val="3544"/>
              </a:lnSpc>
              <a:spcBef>
                <a:spcPct val="0"/>
              </a:spcBef>
            </a:pPr>
            <a:r>
              <a:rPr lang="en-US" sz="25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Eithan Capella, Emmanuel González, Bryan Vega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171071" y="2220014"/>
            <a:ext cx="6863339" cy="6219901"/>
          </a:xfrm>
          <a:custGeom>
            <a:avLst/>
            <a:gdLst/>
            <a:ahLst/>
            <a:cxnLst/>
            <a:rect l="l" t="t" r="r" b="b"/>
            <a:pathLst>
              <a:path w="6863339" h="6219901">
                <a:moveTo>
                  <a:pt x="0" y="0"/>
                </a:moveTo>
                <a:lnTo>
                  <a:pt x="6863339" y="0"/>
                </a:lnTo>
                <a:lnTo>
                  <a:pt x="6863339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03633" y="869329"/>
            <a:ext cx="9752753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Accurate, On-Site Readings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379" y="3144085"/>
            <a:ext cx="7541321" cy="4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856" lvl="1" indent="-272928" algn="just">
              <a:lnSpc>
                <a:spcPts val="3792"/>
              </a:lnSpc>
              <a:buFont typeface="Arial"/>
              <a:buChar char="•"/>
            </a:pPr>
            <a:r>
              <a:rPr lang="en-US" sz="25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All five core measurements instruments now run on the ESP32, delivering moisture, temperature, humidity, pH, and NPK values.</a:t>
            </a:r>
          </a:p>
          <a:p>
            <a:pPr algn="just">
              <a:lnSpc>
                <a:spcPts val="3792"/>
              </a:lnSpc>
            </a:pPr>
            <a:endParaRPr lang="en-US" sz="2528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45856" lvl="1" indent="-272928" algn="just">
              <a:lnSpc>
                <a:spcPts val="3792"/>
              </a:lnSpc>
              <a:buFont typeface="Arial"/>
              <a:buChar char="•"/>
            </a:pPr>
            <a:r>
              <a:rPr lang="en-US" sz="25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Calibration tests show soil-temperature within ±1 °C on average (worst ±2 °C) and ambient-humidity within ±3 % RH against reference meters; calibrated moisture probe produces a smooth, noise-free curve.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081731" y="2477122"/>
            <a:ext cx="5734318" cy="5332755"/>
          </a:xfrm>
          <a:custGeom>
            <a:avLst/>
            <a:gdLst/>
            <a:ahLst/>
            <a:cxnLst/>
            <a:rect l="l" t="t" r="r" b="b"/>
            <a:pathLst>
              <a:path w="5734318" h="5332755">
                <a:moveTo>
                  <a:pt x="0" y="0"/>
                </a:moveTo>
                <a:lnTo>
                  <a:pt x="5734318" y="0"/>
                </a:lnTo>
                <a:lnTo>
                  <a:pt x="5734318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03633" y="869329"/>
            <a:ext cx="9752753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Data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503715"/>
            <a:ext cx="8452598" cy="617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046" lvl="1" indent="-273523" algn="just">
              <a:lnSpc>
                <a:spcPts val="3800"/>
              </a:lnSpc>
              <a:buFont typeface="Arial"/>
              <a:buChar char="•"/>
            </a:pPr>
            <a:r>
              <a:rPr lang="en-US" sz="253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Cleaned readings are stored a CSV inside a 768 kB SPIFFS partition—about 17 000 rows, or</a:t>
            </a:r>
            <a:r>
              <a:rPr lang="en-US" sz="2533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354 days of data</a:t>
            </a:r>
            <a:r>
              <a:rPr lang="en-US" sz="253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at </a:t>
            </a:r>
            <a:r>
              <a:rPr lang="en-US" sz="2533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30-minute intervals</a:t>
            </a:r>
            <a:r>
              <a:rPr lang="en-US" sz="253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before the oldest lines recycle.</a:t>
            </a:r>
          </a:p>
          <a:p>
            <a:pPr algn="just">
              <a:lnSpc>
                <a:spcPts val="3800"/>
              </a:lnSpc>
            </a:pPr>
            <a:endParaRPr lang="en-US" sz="2533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47046" lvl="1" indent="-273523" algn="just">
              <a:lnSpc>
                <a:spcPts val="3800"/>
              </a:lnSpc>
              <a:buFont typeface="Arial"/>
              <a:buChar char="•"/>
            </a:pPr>
            <a:r>
              <a:rPr lang="en-US" sz="253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mobile app lists logs stored on the phone and detects connected devices; CSV files pulled from the ESP32 are sent to the Mobile Application to be inserted into a local database.</a:t>
            </a:r>
          </a:p>
          <a:p>
            <a:pPr algn="just">
              <a:lnSpc>
                <a:spcPts val="3800"/>
              </a:lnSpc>
            </a:pPr>
            <a:endParaRPr lang="en-US" sz="2533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47046" lvl="1" indent="-273523" algn="just">
              <a:lnSpc>
                <a:spcPts val="3800"/>
              </a:lnSpc>
              <a:buFont typeface="Arial"/>
              <a:buChar char="•"/>
            </a:pPr>
            <a:r>
              <a:rPr lang="en-US" sz="253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 can view both the Phone's CSV files &amp; the ESP32 local files. This aids to manage multiple ESP32 devices.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55593" y="5689749"/>
            <a:ext cx="8343435" cy="4036137"/>
          </a:xfrm>
          <a:custGeom>
            <a:avLst/>
            <a:gdLst/>
            <a:ahLst/>
            <a:cxnLst/>
            <a:rect l="l" t="t" r="r" b="b"/>
            <a:pathLst>
              <a:path w="8343435" h="4036137">
                <a:moveTo>
                  <a:pt x="0" y="0"/>
                </a:moveTo>
                <a:lnTo>
                  <a:pt x="8343435" y="0"/>
                </a:lnTo>
                <a:lnTo>
                  <a:pt x="8343435" y="4036137"/>
                </a:lnTo>
                <a:lnTo>
                  <a:pt x="0" y="4036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05555" y="603959"/>
            <a:ext cx="5447851" cy="3629630"/>
          </a:xfrm>
          <a:custGeom>
            <a:avLst/>
            <a:gdLst/>
            <a:ahLst/>
            <a:cxnLst/>
            <a:rect l="l" t="t" r="r" b="b"/>
            <a:pathLst>
              <a:path w="5447851" h="3629630">
                <a:moveTo>
                  <a:pt x="0" y="0"/>
                </a:moveTo>
                <a:lnTo>
                  <a:pt x="5447850" y="0"/>
                </a:lnTo>
                <a:lnTo>
                  <a:pt x="5447850" y="3629631"/>
                </a:lnTo>
                <a:lnTo>
                  <a:pt x="0" y="362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80957" y="765341"/>
            <a:ext cx="3682017" cy="3306868"/>
          </a:xfrm>
          <a:custGeom>
            <a:avLst/>
            <a:gdLst/>
            <a:ahLst/>
            <a:cxnLst/>
            <a:rect l="l" t="t" r="r" b="b"/>
            <a:pathLst>
              <a:path w="3682017" h="3306868">
                <a:moveTo>
                  <a:pt x="0" y="0"/>
                </a:moveTo>
                <a:lnTo>
                  <a:pt x="3682017" y="0"/>
                </a:lnTo>
                <a:lnTo>
                  <a:pt x="3682017" y="3306868"/>
                </a:lnTo>
                <a:lnTo>
                  <a:pt x="0" y="3306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37230" y="1426755"/>
            <a:ext cx="6201145" cy="146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Accessible &amp; Sustainable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58630"/>
            <a:ext cx="6470369" cy="604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Prototype hardware cost ≈ $80—Below commercial alternatives.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Power Efficient: Interrupts &amp; Tasks to reduce power consumption.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Modularity: designed to have new sensors added depending on client's needs.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Quick set up just plug, power and connect in just a few minutes. Moving precision agriculture within reach of smallholders and community gardens.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919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17610" y="8862060"/>
            <a:ext cx="834343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USD: ~$881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54187" y="4407175"/>
            <a:ext cx="607028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Annual Subscription: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US$180 to US$260 an acre</a:t>
            </a: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1689" y="4195490"/>
            <a:ext cx="6005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$243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0285" y="2476607"/>
            <a:ext cx="701529" cy="7015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63193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80285" y="4317298"/>
            <a:ext cx="701529" cy="70152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0285" y="6161827"/>
            <a:ext cx="701529" cy="7015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0285" y="8006356"/>
            <a:ext cx="701529" cy="70152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60558" y="1695170"/>
            <a:ext cx="4932215" cy="3674500"/>
          </a:xfrm>
          <a:custGeom>
            <a:avLst/>
            <a:gdLst/>
            <a:ahLst/>
            <a:cxnLst/>
            <a:rect l="l" t="t" r="r" b="b"/>
            <a:pathLst>
              <a:path w="4932215" h="3674500">
                <a:moveTo>
                  <a:pt x="0" y="0"/>
                </a:moveTo>
                <a:lnTo>
                  <a:pt x="4932215" y="0"/>
                </a:lnTo>
                <a:lnTo>
                  <a:pt x="4932215" y="3674500"/>
                </a:lnTo>
                <a:lnTo>
                  <a:pt x="0" y="367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560558" y="5976614"/>
            <a:ext cx="4921308" cy="3690981"/>
          </a:xfrm>
          <a:custGeom>
            <a:avLst/>
            <a:gdLst/>
            <a:ahLst/>
            <a:cxnLst/>
            <a:rect l="l" t="t" r="r" b="b"/>
            <a:pathLst>
              <a:path w="4921308" h="3690981">
                <a:moveTo>
                  <a:pt x="0" y="0"/>
                </a:moveTo>
                <a:lnTo>
                  <a:pt x="4921307" y="0"/>
                </a:lnTo>
                <a:lnTo>
                  <a:pt x="4921307" y="3690980"/>
                </a:lnTo>
                <a:lnTo>
                  <a:pt x="0" y="3690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680285" y="1346650"/>
            <a:ext cx="383386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12388" y="2448032"/>
            <a:ext cx="7448717" cy="142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Parallelism &amp; Concurrency:</a:t>
            </a:r>
            <a:r>
              <a:rPr lang="en-US" sz="207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We used FreeRTOS to manage parallelism for both the Sensor Module and Internal Tool, This required intensive resource management to prevent starvation.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74291" y="2650257"/>
            <a:ext cx="513516" cy="3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76924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12388" y="4299309"/>
            <a:ext cx="7448717" cy="10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Compatibility:</a:t>
            </a:r>
            <a:r>
              <a:rPr lang="en-US" sz="207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ESP-IDF lacked compatibility and extensive documentation for certain key features which forced us to create and migrate them into the Mobile App.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4291" y="4465314"/>
            <a:ext cx="513516" cy="3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12388" y="6118894"/>
            <a:ext cx="7448717" cy="10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0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Modularity:</a:t>
            </a:r>
            <a:r>
              <a:rPr lang="en-US" sz="207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The code needed to facilitate adding new sensors, this also meant the hardware needed be designed for easy replacement and adding of sensors.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4291" y="6335477"/>
            <a:ext cx="513516" cy="3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4291" y="8193820"/>
            <a:ext cx="513516" cy="3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3"/>
              </a:lnSpc>
              <a:spcBef>
                <a:spcPct val="0"/>
              </a:spcBef>
            </a:pPr>
            <a:r>
              <a:rPr lang="en-US" sz="217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12388" y="7938479"/>
            <a:ext cx="7448717" cy="10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07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Development: </a:t>
            </a:r>
            <a:r>
              <a:rPr lang="en-US" sz="207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Testing builds on IOS Devices could not be done since development builds required an Mac. This also prevented some members from working on their own.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469148"/>
            <a:ext cx="18288000" cy="4530940"/>
            <a:chOff x="0" y="0"/>
            <a:chExt cx="24384000" cy="60412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6063" b="7398"/>
            <a:stretch>
              <a:fillRect/>
            </a:stretch>
          </p:blipFill>
          <p:spPr>
            <a:xfrm>
              <a:off x="0" y="0"/>
              <a:ext cx="24384000" cy="6041253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831862"/>
            <a:ext cx="5648189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905185"/>
            <a:ext cx="13726761" cy="99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5"/>
              </a:lnSpc>
              <a:spcBef>
                <a:spcPct val="0"/>
              </a:spcBef>
            </a:pPr>
            <a:r>
              <a:rPr lang="en-US" sz="287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S.A.G.E. now turns a handful of low-cost instruments and a pocket-sized ESP32 into soil intelligence that farmers can consult in real time, right on their phones.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BABCE-6B78-ED2E-DFAE-141348D4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8324F7D9-7EFB-6A68-0025-06F605125093}"/>
              </a:ext>
            </a:extLst>
          </p:cNvPr>
          <p:cNvGrpSpPr/>
          <p:nvPr/>
        </p:nvGrpSpPr>
        <p:grpSpPr>
          <a:xfrm>
            <a:off x="0" y="-1939405"/>
            <a:ext cx="18288000" cy="4530940"/>
            <a:chOff x="372727" y="-2518532"/>
            <a:chExt cx="24384000" cy="6041253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C072F8D-1B85-E982-CEDF-87BFFA79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 t="76063" b="7398"/>
            <a:stretch>
              <a:fillRect/>
            </a:stretch>
          </p:blipFill>
          <p:spPr>
            <a:xfrm>
              <a:off x="372727" y="-2518532"/>
              <a:ext cx="24384000" cy="6041253"/>
            </a:xfrm>
            <a:prstGeom prst="rect">
              <a:avLst/>
            </a:prstGeom>
          </p:spPr>
        </p:pic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8D644AF9-1393-582E-38DE-7F594639A4B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018B7E-3EB6-8AF0-5B09-755412E2D0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6AE6325-EA6C-00F8-0F88-EB5AFECF8AF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2BC03C9-BE97-A210-3DB0-B2B117AC851C}"/>
              </a:ext>
            </a:extLst>
          </p:cNvPr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F69061-D616-DA68-38CE-9111C3D4647A}"/>
              </a:ext>
            </a:extLst>
          </p:cNvPr>
          <p:cNvSpPr txBox="1"/>
          <p:nvPr/>
        </p:nvSpPr>
        <p:spPr>
          <a:xfrm>
            <a:off x="1028700" y="3924300"/>
            <a:ext cx="5648189" cy="6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 dirty="0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Demo video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7E11F9-1B66-F3A2-DDFB-FA54FD4C9DAA}"/>
              </a:ext>
            </a:extLst>
          </p:cNvPr>
          <p:cNvSpPr txBox="1"/>
          <p:nvPr/>
        </p:nvSpPr>
        <p:spPr>
          <a:xfrm>
            <a:off x="1028700" y="5249410"/>
            <a:ext cx="13726761" cy="253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5"/>
              </a:lnSpc>
              <a:spcBef>
                <a:spcPct val="0"/>
              </a:spcBef>
            </a:pP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Mobile application</a:t>
            </a:r>
          </a:p>
          <a:p>
            <a:pPr algn="just">
              <a:lnSpc>
                <a:spcPts val="4025"/>
              </a:lnSpc>
              <a:spcBef>
                <a:spcPct val="0"/>
              </a:spcBef>
            </a:pP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https://youtu.be/sjRJSPyO1XE</a:t>
            </a:r>
            <a:endParaRPr lang="en-US" sz="2875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5"/>
              </a:lnSpc>
              <a:spcBef>
                <a:spcPct val="0"/>
              </a:spcBef>
            </a:pPr>
            <a:endParaRPr lang="en-US" sz="2875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25"/>
              </a:lnSpc>
              <a:spcBef>
                <a:spcPct val="0"/>
              </a:spcBef>
            </a:pP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Internal tool</a:t>
            </a:r>
          </a:p>
          <a:p>
            <a:pPr algn="just">
              <a:lnSpc>
                <a:spcPts val="4025"/>
              </a:lnSpc>
              <a:spcBef>
                <a:spcPct val="0"/>
              </a:spcBef>
            </a:pP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https://youtu.be/7evgZUxxD_E</a:t>
            </a:r>
            <a:r>
              <a:rPr lang="en-US" sz="2875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D3E6CB7-C9D4-ABDE-2B0A-5CA7425E608F}"/>
              </a:ext>
            </a:extLst>
          </p:cNvPr>
          <p:cNvSpPr txBox="1"/>
          <p:nvPr/>
        </p:nvSpPr>
        <p:spPr>
          <a:xfrm>
            <a:off x="862919" y="405840"/>
            <a:ext cx="667628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  <p:extLst>
      <p:ext uri="{BB962C8B-B14F-4D97-AF65-F5344CB8AC3E}">
        <p14:creationId xmlns:p14="http://schemas.microsoft.com/office/powerpoint/2010/main" val="132018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79537" y="4722940"/>
            <a:ext cx="4528927" cy="8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53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98220"/>
            <a:chOff x="0" y="0"/>
            <a:chExt cx="24384000" cy="39976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0057" b="48999"/>
            <a:stretch>
              <a:fillRect/>
            </a:stretch>
          </p:blipFill>
          <p:spPr>
            <a:xfrm>
              <a:off x="0" y="0"/>
              <a:ext cx="24384000" cy="399762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2998220"/>
            <a:chOff x="0" y="0"/>
            <a:chExt cx="4816593" cy="7896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89655"/>
            </a:xfrm>
            <a:custGeom>
              <a:avLst/>
              <a:gdLst/>
              <a:ahLst/>
              <a:cxnLst/>
              <a:rect l="l" t="t" r="r" b="b"/>
              <a:pathLst>
                <a:path w="4816592" h="789655">
                  <a:moveTo>
                    <a:pt x="0" y="0"/>
                  </a:moveTo>
                  <a:lnTo>
                    <a:pt x="4816592" y="0"/>
                  </a:lnTo>
                  <a:lnTo>
                    <a:pt x="4816592" y="789655"/>
                  </a:lnTo>
                  <a:lnTo>
                    <a:pt x="0" y="789655"/>
                  </a:lnTo>
                  <a:close/>
                </a:path>
              </a:pathLst>
            </a:custGeom>
            <a:solidFill>
              <a:srgbClr val="15210F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82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09376"/>
            <a:ext cx="1203702" cy="1138076"/>
            <a:chOff x="0" y="0"/>
            <a:chExt cx="951073" cy="8992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1073" cy="899221"/>
            </a:xfrm>
            <a:custGeom>
              <a:avLst/>
              <a:gdLst/>
              <a:ahLst/>
              <a:cxnLst/>
              <a:rect l="l" t="t" r="r" b="b"/>
              <a:pathLst>
                <a:path w="951073" h="899221">
                  <a:moveTo>
                    <a:pt x="0" y="0"/>
                  </a:moveTo>
                  <a:lnTo>
                    <a:pt x="951073" y="0"/>
                  </a:lnTo>
                  <a:lnTo>
                    <a:pt x="951073" y="899221"/>
                  </a:lnTo>
                  <a:lnTo>
                    <a:pt x="0" y="899221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1073" cy="93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37903" y="2626038"/>
            <a:ext cx="3826231" cy="6926077"/>
            <a:chOff x="0" y="0"/>
            <a:chExt cx="812800" cy="14712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471295"/>
            </a:xfrm>
            <a:custGeom>
              <a:avLst/>
              <a:gdLst/>
              <a:ahLst/>
              <a:cxnLst/>
              <a:rect l="l" t="t" r="r" b="b"/>
              <a:pathLst>
                <a:path w="812800" h="1471295">
                  <a:moveTo>
                    <a:pt x="36421" y="0"/>
                  </a:moveTo>
                  <a:lnTo>
                    <a:pt x="776379" y="0"/>
                  </a:lnTo>
                  <a:cubicBezTo>
                    <a:pt x="786039" y="0"/>
                    <a:pt x="795302" y="3837"/>
                    <a:pt x="802133" y="10667"/>
                  </a:cubicBezTo>
                  <a:cubicBezTo>
                    <a:pt x="808963" y="17498"/>
                    <a:pt x="812800" y="26761"/>
                    <a:pt x="812800" y="36421"/>
                  </a:cubicBezTo>
                  <a:lnTo>
                    <a:pt x="812800" y="1434874"/>
                  </a:lnTo>
                  <a:cubicBezTo>
                    <a:pt x="812800" y="1444534"/>
                    <a:pt x="808963" y="1453797"/>
                    <a:pt x="802133" y="1460628"/>
                  </a:cubicBezTo>
                  <a:cubicBezTo>
                    <a:pt x="795302" y="1467458"/>
                    <a:pt x="786039" y="1471295"/>
                    <a:pt x="776379" y="1471295"/>
                  </a:cubicBezTo>
                  <a:lnTo>
                    <a:pt x="36421" y="1471295"/>
                  </a:lnTo>
                  <a:cubicBezTo>
                    <a:pt x="26761" y="1471295"/>
                    <a:pt x="17498" y="1467458"/>
                    <a:pt x="10667" y="1460628"/>
                  </a:cubicBezTo>
                  <a:cubicBezTo>
                    <a:pt x="3837" y="1453797"/>
                    <a:pt x="0" y="1444534"/>
                    <a:pt x="0" y="1434874"/>
                  </a:cubicBezTo>
                  <a:lnTo>
                    <a:pt x="0" y="36421"/>
                  </a:lnTo>
                  <a:cubicBezTo>
                    <a:pt x="0" y="26761"/>
                    <a:pt x="3837" y="17498"/>
                    <a:pt x="10667" y="10667"/>
                  </a:cubicBezTo>
                  <a:cubicBezTo>
                    <a:pt x="17498" y="3837"/>
                    <a:pt x="26761" y="0"/>
                    <a:pt x="36421" y="0"/>
                  </a:cubicBez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509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141643" y="2998220"/>
            <a:ext cx="3018752" cy="3018752"/>
            <a:chOff x="0" y="0"/>
            <a:chExt cx="4025002" cy="402500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b="33499"/>
            <a:stretch>
              <a:fillRect/>
            </a:stretch>
          </p:blipFill>
          <p:spPr>
            <a:xfrm>
              <a:off x="0" y="0"/>
              <a:ext cx="4025002" cy="40250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230884" y="2626038"/>
            <a:ext cx="3826231" cy="6926077"/>
            <a:chOff x="0" y="0"/>
            <a:chExt cx="812800" cy="147129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471295"/>
            </a:xfrm>
            <a:custGeom>
              <a:avLst/>
              <a:gdLst/>
              <a:ahLst/>
              <a:cxnLst/>
              <a:rect l="l" t="t" r="r" b="b"/>
              <a:pathLst>
                <a:path w="812800" h="1471295">
                  <a:moveTo>
                    <a:pt x="36421" y="0"/>
                  </a:moveTo>
                  <a:lnTo>
                    <a:pt x="776379" y="0"/>
                  </a:lnTo>
                  <a:cubicBezTo>
                    <a:pt x="786039" y="0"/>
                    <a:pt x="795302" y="3837"/>
                    <a:pt x="802133" y="10667"/>
                  </a:cubicBezTo>
                  <a:cubicBezTo>
                    <a:pt x="808963" y="17498"/>
                    <a:pt x="812800" y="26761"/>
                    <a:pt x="812800" y="36421"/>
                  </a:cubicBezTo>
                  <a:lnTo>
                    <a:pt x="812800" y="1434874"/>
                  </a:lnTo>
                  <a:cubicBezTo>
                    <a:pt x="812800" y="1444534"/>
                    <a:pt x="808963" y="1453797"/>
                    <a:pt x="802133" y="1460628"/>
                  </a:cubicBezTo>
                  <a:cubicBezTo>
                    <a:pt x="795302" y="1467458"/>
                    <a:pt x="786039" y="1471295"/>
                    <a:pt x="776379" y="1471295"/>
                  </a:cubicBezTo>
                  <a:lnTo>
                    <a:pt x="36421" y="1471295"/>
                  </a:lnTo>
                  <a:cubicBezTo>
                    <a:pt x="26761" y="1471295"/>
                    <a:pt x="17498" y="1467458"/>
                    <a:pt x="10667" y="1460628"/>
                  </a:cubicBezTo>
                  <a:cubicBezTo>
                    <a:pt x="3837" y="1453797"/>
                    <a:pt x="0" y="1444534"/>
                    <a:pt x="0" y="1434874"/>
                  </a:cubicBezTo>
                  <a:lnTo>
                    <a:pt x="0" y="36421"/>
                  </a:lnTo>
                  <a:cubicBezTo>
                    <a:pt x="0" y="26761"/>
                    <a:pt x="3837" y="17498"/>
                    <a:pt x="10667" y="10667"/>
                  </a:cubicBezTo>
                  <a:cubicBezTo>
                    <a:pt x="17498" y="3837"/>
                    <a:pt x="26761" y="0"/>
                    <a:pt x="36421" y="0"/>
                  </a:cubicBez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1509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34624" y="2998220"/>
            <a:ext cx="3018752" cy="3018752"/>
            <a:chOff x="0" y="0"/>
            <a:chExt cx="4025002" cy="402500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 t="1537" b="31837"/>
            <a:stretch>
              <a:fillRect/>
            </a:stretch>
          </p:blipFill>
          <p:spPr>
            <a:xfrm>
              <a:off x="0" y="0"/>
              <a:ext cx="4025002" cy="4025002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11723866" y="2626038"/>
            <a:ext cx="3826231" cy="6926077"/>
            <a:chOff x="0" y="0"/>
            <a:chExt cx="812800" cy="14712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71295"/>
            </a:xfrm>
            <a:custGeom>
              <a:avLst/>
              <a:gdLst/>
              <a:ahLst/>
              <a:cxnLst/>
              <a:rect l="l" t="t" r="r" b="b"/>
              <a:pathLst>
                <a:path w="812800" h="1471295">
                  <a:moveTo>
                    <a:pt x="36421" y="0"/>
                  </a:moveTo>
                  <a:lnTo>
                    <a:pt x="776379" y="0"/>
                  </a:lnTo>
                  <a:cubicBezTo>
                    <a:pt x="786039" y="0"/>
                    <a:pt x="795302" y="3837"/>
                    <a:pt x="802133" y="10667"/>
                  </a:cubicBezTo>
                  <a:cubicBezTo>
                    <a:pt x="808963" y="17498"/>
                    <a:pt x="812800" y="26761"/>
                    <a:pt x="812800" y="36421"/>
                  </a:cubicBezTo>
                  <a:lnTo>
                    <a:pt x="812800" y="1434874"/>
                  </a:lnTo>
                  <a:cubicBezTo>
                    <a:pt x="812800" y="1444534"/>
                    <a:pt x="808963" y="1453797"/>
                    <a:pt x="802133" y="1460628"/>
                  </a:cubicBezTo>
                  <a:cubicBezTo>
                    <a:pt x="795302" y="1467458"/>
                    <a:pt x="786039" y="1471295"/>
                    <a:pt x="776379" y="1471295"/>
                  </a:cubicBezTo>
                  <a:lnTo>
                    <a:pt x="36421" y="1471295"/>
                  </a:lnTo>
                  <a:cubicBezTo>
                    <a:pt x="26761" y="1471295"/>
                    <a:pt x="17498" y="1467458"/>
                    <a:pt x="10667" y="1460628"/>
                  </a:cubicBezTo>
                  <a:cubicBezTo>
                    <a:pt x="3837" y="1453797"/>
                    <a:pt x="0" y="1444534"/>
                    <a:pt x="0" y="1434874"/>
                  </a:cubicBezTo>
                  <a:lnTo>
                    <a:pt x="0" y="36421"/>
                  </a:lnTo>
                  <a:cubicBezTo>
                    <a:pt x="0" y="26761"/>
                    <a:pt x="3837" y="17498"/>
                    <a:pt x="10667" y="10667"/>
                  </a:cubicBezTo>
                  <a:cubicBezTo>
                    <a:pt x="17498" y="3837"/>
                    <a:pt x="26761" y="0"/>
                    <a:pt x="36421" y="0"/>
                  </a:cubicBez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1509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27605" y="2998220"/>
            <a:ext cx="3018752" cy="3018752"/>
            <a:chOff x="0" y="0"/>
            <a:chExt cx="4025002" cy="4025002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/>
            <a:srcRect t="9090" b="24284"/>
            <a:stretch>
              <a:fillRect/>
            </a:stretch>
          </p:blipFill>
          <p:spPr>
            <a:xfrm>
              <a:off x="0" y="0"/>
              <a:ext cx="4025002" cy="4025002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3642769" y="7121872"/>
            <a:ext cx="201649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Eithan Capella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34624" y="7121872"/>
            <a:ext cx="302109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Emmanuel J. González Morales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26436" y="7121872"/>
            <a:ext cx="3021090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Bryan D. Vega González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58177" y="990913"/>
            <a:ext cx="7171647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9700" y="0"/>
            <a:ext cx="9258300" cy="10287000"/>
            <a:chOff x="0" y="0"/>
            <a:chExt cx="123444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867" r="36169"/>
            <a:stretch>
              <a:fillRect/>
            </a:stretch>
          </p:blipFill>
          <p:spPr>
            <a:xfrm>
              <a:off x="0" y="0"/>
              <a:ext cx="123444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37230" y="1426755"/>
            <a:ext cx="4359311" cy="146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Why Soil Health Matters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9345" y="3208072"/>
            <a:ext cx="6699049" cy="480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Healthy soil is the foundation of profitable, sustainable agriculture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Contamination (heavy metals, excess fertilizer, erosion) reduces productivity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Traditional lab tests are expensive and take days , or even weeks, to process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Climate variability makes farmers’ decisions prone to error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919" y="405840"/>
            <a:ext cx="2820741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9614583" cy="10287000"/>
            <a:chOff x="0" y="0"/>
            <a:chExt cx="12819444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951" r="14951"/>
            <a:stretch>
              <a:fillRect/>
            </a:stretch>
          </p:blipFill>
          <p:spPr>
            <a:xfrm>
              <a:off x="0" y="0"/>
              <a:ext cx="12819444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5763193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639977" y="6262545"/>
            <a:ext cx="4155919" cy="732791"/>
            <a:chOff x="0" y="0"/>
            <a:chExt cx="3496150" cy="6164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6150" cy="616457"/>
            </a:xfrm>
            <a:custGeom>
              <a:avLst/>
              <a:gdLst/>
              <a:ahLst/>
              <a:cxnLst/>
              <a:rect l="l" t="t" r="r" b="b"/>
              <a:pathLst>
                <a:path w="3496150" h="616457">
                  <a:moveTo>
                    <a:pt x="0" y="0"/>
                  </a:moveTo>
                  <a:lnTo>
                    <a:pt x="3496150" y="0"/>
                  </a:lnTo>
                  <a:lnTo>
                    <a:pt x="3496150" y="616457"/>
                  </a:lnTo>
                  <a:lnTo>
                    <a:pt x="0" y="616457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496150" cy="664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12803" y="1424099"/>
            <a:ext cx="383386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Gap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98008" y="2722420"/>
            <a:ext cx="484694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High-end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IoT solutions exist, but are extremely </a:t>
            </a: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inaccessible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76924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8008" y="4030520"/>
            <a:ext cx="526518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Low-cost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DIY kits are economically accessible, yet </a:t>
            </a: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lack accuracy,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ruggedness, or long-term data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89606" y="7443011"/>
            <a:ext cx="578230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 farmers with an affordable, yet reliable device that monitors soil in real time and presents it to them in an interpretable way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3389" y="6345027"/>
            <a:ext cx="3585783" cy="510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299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OPPORTUNITY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469148"/>
            <a:ext cx="18288000" cy="4530940"/>
            <a:chOff x="0" y="0"/>
            <a:chExt cx="24384000" cy="60412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6063" b="7398"/>
            <a:stretch>
              <a:fillRect/>
            </a:stretch>
          </p:blipFill>
          <p:spPr>
            <a:xfrm>
              <a:off x="0" y="0"/>
              <a:ext cx="24384000" cy="6041253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134721"/>
            <a:ext cx="5648189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27094"/>
            <a:ext cx="6171138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S.A.G.E. seeks to give small- and medium-scale farmers the same actionable insight that large operations obtain from expensive laboratory programs, but without the cost or delay.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8085" y="3179469"/>
            <a:ext cx="8631215" cy="382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7" lvl="1" indent="-226693" algn="just">
              <a:lnSpc>
                <a:spcPts val="3422"/>
              </a:lnSpc>
              <a:buFont typeface="Arial"/>
              <a:buChar char="•"/>
            </a:pPr>
            <a:r>
              <a:rPr lang="en-US" sz="2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Provide immediate, on-site readings of moisture, temperature, pH, and NPK so problems surface before yields drop.</a:t>
            </a:r>
          </a:p>
          <a:p>
            <a:pPr marL="453387" lvl="1" indent="-226693" algn="just">
              <a:lnSpc>
                <a:spcPts val="3422"/>
              </a:lnSpc>
              <a:buFont typeface="Arial"/>
              <a:buChar char="•"/>
            </a:pPr>
            <a:r>
              <a:rPr lang="en-US" sz="2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Cut reliance on outside labs by matching agronomic accuracy thresholds and shrinking turnaround from weeks to minutes.</a:t>
            </a:r>
          </a:p>
          <a:p>
            <a:pPr marL="453387" lvl="1" indent="-226693" algn="just">
              <a:lnSpc>
                <a:spcPts val="3422"/>
              </a:lnSpc>
              <a:buFont typeface="Arial"/>
              <a:buChar char="•"/>
            </a:pPr>
            <a:r>
              <a:rPr lang="en-US" sz="2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Enable data-driven fertilization and irrigation, lowering costs, and reducing nutrient runoff.</a:t>
            </a:r>
          </a:p>
          <a:p>
            <a:pPr marL="453387" lvl="1" indent="-226693" algn="just">
              <a:lnSpc>
                <a:spcPts val="3422"/>
              </a:lnSpc>
              <a:buFont typeface="Arial"/>
              <a:buChar char="•"/>
            </a:pPr>
            <a:r>
              <a:rPr lang="en-US" sz="20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Democratize precision agriculture with hardware that is low-cost, self-contained, and simple enough for resource-limited farms</a:t>
            </a:r>
          </a:p>
          <a:p>
            <a:pPr algn="just">
              <a:lnSpc>
                <a:spcPts val="3422"/>
              </a:lnSpc>
            </a:pPr>
            <a:endParaRPr lang="en-US" sz="20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8085" y="2134721"/>
            <a:ext cx="5648189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Specific Objectives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03633" y="869329"/>
            <a:ext cx="9752753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 - System Overview</a:t>
            </a:r>
          </a:p>
        </p:txBody>
      </p:sp>
      <p:sp>
        <p:nvSpPr>
          <p:cNvPr id="6" name="Freeform 6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159492"/>
            <a:ext cx="7116697" cy="6792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642" lvl="1" indent="-229821" algn="just">
              <a:lnSpc>
                <a:spcPts val="3193"/>
              </a:lnSpc>
              <a:buFont typeface="Arial"/>
              <a:buChar char="•"/>
            </a:pPr>
            <a:r>
              <a:rPr lang="en-US" sz="212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ESP32</a:t>
            </a:r>
          </a:p>
          <a:p>
            <a:pPr marL="919284" lvl="2" indent="-306428" algn="just">
              <a:lnSpc>
                <a:spcPts val="3193"/>
              </a:lnSpc>
              <a:buFont typeface="Arial"/>
              <a:buChar char="⚬"/>
            </a:pPr>
            <a:r>
              <a:rPr lang="en-US" sz="21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microcontroller that powers the whole system</a:t>
            </a:r>
          </a:p>
          <a:p>
            <a:pPr marL="459642" lvl="1" indent="-229821" algn="just">
              <a:lnSpc>
                <a:spcPts val="3193"/>
              </a:lnSpc>
              <a:buFont typeface="Arial"/>
              <a:buChar char="•"/>
            </a:pPr>
            <a:r>
              <a:rPr lang="en-US" sz="212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Measurement Instruments</a:t>
            </a:r>
          </a:p>
          <a:p>
            <a:pPr marL="919284" lvl="2" indent="-306428" algn="just">
              <a:lnSpc>
                <a:spcPts val="3193"/>
              </a:lnSpc>
              <a:buFont typeface="Arial"/>
              <a:buChar char="⚬"/>
            </a:pPr>
            <a:r>
              <a:rPr lang="en-US" sz="21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bundle of sensors—soil-moisture, soil-temperature, humidity, temperature, pH, and NPK nutrients—that feed real-time soil data straight into the ESP32</a:t>
            </a:r>
          </a:p>
          <a:p>
            <a:pPr marL="459642" lvl="1" indent="-229821" algn="just">
              <a:lnSpc>
                <a:spcPts val="3193"/>
              </a:lnSpc>
              <a:buFont typeface="Arial"/>
              <a:buChar char="•"/>
            </a:pPr>
            <a:r>
              <a:rPr lang="en-US" sz="212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Internal Tool</a:t>
            </a:r>
          </a:p>
          <a:p>
            <a:pPr marL="919284" lvl="2" indent="-306428" algn="just">
              <a:lnSpc>
                <a:spcPts val="3193"/>
              </a:lnSpc>
              <a:buFont typeface="Arial"/>
              <a:buChar char="⚬"/>
            </a:pPr>
            <a:r>
              <a:rPr lang="en-US" sz="21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web service running on the ESP32’s hotspot. It lets any browser start/stop logging, but it also exposes the data over simple API routes, acting as the bridge that delivers data to the mobile app.</a:t>
            </a:r>
          </a:p>
          <a:p>
            <a:pPr marL="459642" lvl="1" indent="-229821" algn="just">
              <a:lnSpc>
                <a:spcPts val="3193"/>
              </a:lnSpc>
              <a:buFont typeface="Arial"/>
              <a:buChar char="•"/>
            </a:pPr>
            <a:r>
              <a:rPr lang="en-US" sz="212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Mobile Application</a:t>
            </a:r>
          </a:p>
          <a:p>
            <a:pPr marL="919284" lvl="2" indent="-306428" algn="just">
              <a:lnSpc>
                <a:spcPts val="3193"/>
              </a:lnSpc>
              <a:buFont typeface="Arial"/>
              <a:buChar char="⚬"/>
            </a:pPr>
            <a:r>
              <a:rPr lang="en-US" sz="212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cross-platform app that pulls logs from one or many ESP32 units, and stores them locally.</a:t>
            </a:r>
          </a:p>
          <a:p>
            <a:pPr algn="just">
              <a:lnSpc>
                <a:spcPts val="3193"/>
              </a:lnSpc>
            </a:pPr>
            <a:endParaRPr lang="en-US" sz="2128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9" name="Freeform 9"/>
          <p:cNvSpPr/>
          <p:nvPr/>
        </p:nvSpPr>
        <p:spPr>
          <a:xfrm>
            <a:off x="9280010" y="2907828"/>
            <a:ext cx="7891648" cy="6154773"/>
          </a:xfrm>
          <a:custGeom>
            <a:avLst/>
            <a:gdLst/>
            <a:ahLst/>
            <a:cxnLst/>
            <a:rect l="l" t="t" r="r" b="b"/>
            <a:pathLst>
              <a:path w="7891648" h="6154773">
                <a:moveTo>
                  <a:pt x="0" y="0"/>
                </a:moveTo>
                <a:lnTo>
                  <a:pt x="7891647" y="0"/>
                </a:lnTo>
                <a:lnTo>
                  <a:pt x="7891647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588845" y="3001723"/>
            <a:ext cx="677751" cy="677751"/>
            <a:chOff x="0" y="0"/>
            <a:chExt cx="903667" cy="9036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5833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1094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21648" y="3001723"/>
            <a:ext cx="677751" cy="677751"/>
            <a:chOff x="0" y="0"/>
            <a:chExt cx="903667" cy="90366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5833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1094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88845" y="6460834"/>
            <a:ext cx="677751" cy="677751"/>
            <a:chOff x="0" y="0"/>
            <a:chExt cx="903667" cy="90366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5833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1094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64429" y="6471227"/>
            <a:ext cx="677751" cy="677751"/>
            <a:chOff x="0" y="0"/>
            <a:chExt cx="903667" cy="903667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903667" cy="90366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5833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1094" y="24418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30000">
            <a:off x="7711193" y="3140320"/>
            <a:ext cx="2865613" cy="5069449"/>
          </a:xfrm>
          <a:custGeom>
            <a:avLst/>
            <a:gdLst/>
            <a:ahLst/>
            <a:cxnLst/>
            <a:rect l="l" t="t" r="r" b="b"/>
            <a:pathLst>
              <a:path w="2865613" h="5069449">
                <a:moveTo>
                  <a:pt x="44026" y="0"/>
                </a:moveTo>
                <a:lnTo>
                  <a:pt x="2865614" y="24623"/>
                </a:lnTo>
                <a:lnTo>
                  <a:pt x="2821588" y="5069449"/>
                </a:lnTo>
                <a:lnTo>
                  <a:pt x="0" y="5044825"/>
                </a:lnTo>
                <a:lnTo>
                  <a:pt x="44026" y="0"/>
                </a:lnTo>
                <a:close/>
              </a:path>
            </a:pathLst>
          </a:custGeom>
          <a:blipFill>
            <a:blip r:embed="rId3"/>
            <a:stretch>
              <a:fillRect l="-75000" t="-20757" r="-76137" b="-212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672586" y="1275150"/>
            <a:ext cx="6942829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5000" b="1">
                <a:solidFill>
                  <a:srgbClr val="55833D"/>
                </a:solidFill>
                <a:latin typeface="Poppins Bold"/>
                <a:ea typeface="Poppins Bold"/>
                <a:cs typeface="Poppins Bold"/>
                <a:sym typeface="Poppins Bold"/>
              </a:rPr>
              <a:t>What the ESP32 does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23771" y="3529672"/>
            <a:ext cx="3077631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Every few minutes the ESP32 wakes each sensor, grabs a fresh value, and stamps the exact time so trends make sense later.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23771" y="3013949"/>
            <a:ext cx="27122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Collect the Readings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52329" y="3496745"/>
            <a:ext cx="3027148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It averages away any sudden spikes and keeps the numbers within realistic limits, ensuring the farmer sees reliable information instead of raw noise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52329" y="2963623"/>
            <a:ext cx="201201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Cleans the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42821" y="6984235"/>
            <a:ext cx="3125256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polished readings are written line-by-line into simple CSV files kept in SPIFFS—the ESP32’s built-in flash file system.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523771" y="6473060"/>
            <a:ext cx="314430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Stores everything locally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95110" y="6966250"/>
            <a:ext cx="2984367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It averages away any sudden spikes and keeps the numbers within realistic limits, ensuring the farmer sees reliable information instead of raw noise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95110" y="6433127"/>
            <a:ext cx="291792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Hosts the Internal Tool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0285" y="2692595"/>
            <a:ext cx="677751" cy="6777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763193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80285" y="4400745"/>
            <a:ext cx="677751" cy="6777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0285" y="6073970"/>
            <a:ext cx="677751" cy="677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0285" y="7937695"/>
            <a:ext cx="677751" cy="677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80285" y="1346650"/>
            <a:ext cx="3833861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773565" y="1825482"/>
            <a:ext cx="4743369" cy="7677826"/>
          </a:xfrm>
          <a:custGeom>
            <a:avLst/>
            <a:gdLst/>
            <a:ahLst/>
            <a:cxnLst/>
            <a:rect l="l" t="t" r="r" b="b"/>
            <a:pathLst>
              <a:path w="4743369" h="7677826">
                <a:moveTo>
                  <a:pt x="0" y="0"/>
                </a:moveTo>
                <a:lnTo>
                  <a:pt x="4743370" y="0"/>
                </a:lnTo>
                <a:lnTo>
                  <a:pt x="4743370" y="7677826"/>
                </a:lnTo>
                <a:lnTo>
                  <a:pt x="0" y="7677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06888">
            <a:off x="8762017" y="9104312"/>
            <a:ext cx="3756411" cy="292745"/>
          </a:xfrm>
          <a:custGeom>
            <a:avLst/>
            <a:gdLst/>
            <a:ahLst/>
            <a:cxnLst/>
            <a:rect l="l" t="t" r="r" b="b"/>
            <a:pathLst>
              <a:path w="3756411" h="292745">
                <a:moveTo>
                  <a:pt x="0" y="0"/>
                </a:moveTo>
                <a:lnTo>
                  <a:pt x="3756410" y="0"/>
                </a:lnTo>
                <a:lnTo>
                  <a:pt x="3756410" y="292745"/>
                </a:lnTo>
                <a:lnTo>
                  <a:pt x="0" y="292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21" r="-18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167024" y="1856853"/>
            <a:ext cx="6398905" cy="7441765"/>
          </a:xfrm>
          <a:custGeom>
            <a:avLst/>
            <a:gdLst/>
            <a:ahLst/>
            <a:cxnLst/>
            <a:rect l="l" t="t" r="r" b="b"/>
            <a:pathLst>
              <a:path w="6398905" h="7441765">
                <a:moveTo>
                  <a:pt x="0" y="0"/>
                </a:moveTo>
                <a:lnTo>
                  <a:pt x="6398906" y="0"/>
                </a:lnTo>
                <a:lnTo>
                  <a:pt x="6398906" y="7441765"/>
                </a:lnTo>
                <a:lnTo>
                  <a:pt x="0" y="7441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77405" y="2488228"/>
            <a:ext cx="484694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Built with React Native and the lightweight Tamagui UI library, giving a consistent interface on both Android and iOS.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1105" y="2859068"/>
            <a:ext cx="49611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76924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77405" y="4257870"/>
            <a:ext cx="5161696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Connects directly to the ESP32’s Wi-Fi hotspot and issues simple REST commands—start, stop, or download—so it works even without cell service.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1105" y="4567218"/>
            <a:ext cx="49611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77405" y="6026345"/>
            <a:ext cx="484694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Parses each CSV log on arrival and stores it in an on-device SQLite database, keeping data available offline.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1105" y="6240443"/>
            <a:ext cx="49611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77405" y="7794820"/>
            <a:ext cx="516169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Tags every record with its source ESP32, allowing one phone to manage multiple units and maintain months of soil history.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71105" y="8104168"/>
            <a:ext cx="49611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583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19209" y="5143500"/>
            <a:ext cx="4746461" cy="3610181"/>
            <a:chOff x="0" y="0"/>
            <a:chExt cx="6328615" cy="481357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b="27429"/>
            <a:stretch>
              <a:fillRect/>
            </a:stretch>
          </p:blipFill>
          <p:spPr>
            <a:xfrm>
              <a:off x="0" y="0"/>
              <a:ext cx="6328615" cy="481357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349188" y="326065"/>
            <a:ext cx="384191" cy="376571"/>
          </a:xfrm>
          <a:custGeom>
            <a:avLst/>
            <a:gdLst/>
            <a:ahLst/>
            <a:cxnLst/>
            <a:rect l="l" t="t" r="r" b="b"/>
            <a:pathLst>
              <a:path w="384191" h="376571">
                <a:moveTo>
                  <a:pt x="0" y="0"/>
                </a:moveTo>
                <a:lnTo>
                  <a:pt x="384191" y="0"/>
                </a:lnTo>
                <a:lnTo>
                  <a:pt x="384191" y="376570"/>
                </a:lnTo>
                <a:lnTo>
                  <a:pt x="0" y="37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3379" y="5143500"/>
            <a:ext cx="5203103" cy="2951517"/>
          </a:xfrm>
          <a:custGeom>
            <a:avLst/>
            <a:gdLst/>
            <a:ahLst/>
            <a:cxnLst/>
            <a:rect l="l" t="t" r="r" b="b"/>
            <a:pathLst>
              <a:path w="5203103" h="2951517">
                <a:moveTo>
                  <a:pt x="0" y="0"/>
                </a:moveTo>
                <a:lnTo>
                  <a:pt x="5203103" y="0"/>
                </a:lnTo>
                <a:lnTo>
                  <a:pt x="5203103" y="2951517"/>
                </a:lnTo>
                <a:lnTo>
                  <a:pt x="0" y="2951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98441" y="4632860"/>
            <a:ext cx="4259877" cy="4448680"/>
          </a:xfrm>
          <a:custGeom>
            <a:avLst/>
            <a:gdLst/>
            <a:ahLst/>
            <a:cxnLst/>
            <a:rect l="l" t="t" r="r" b="b"/>
            <a:pathLst>
              <a:path w="4259877" h="4448680">
                <a:moveTo>
                  <a:pt x="0" y="0"/>
                </a:moveTo>
                <a:lnTo>
                  <a:pt x="4259877" y="0"/>
                </a:lnTo>
                <a:lnTo>
                  <a:pt x="4259877" y="4448680"/>
                </a:lnTo>
                <a:lnTo>
                  <a:pt x="0" y="444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74717" y="4986364"/>
            <a:ext cx="4384583" cy="4517084"/>
          </a:xfrm>
          <a:custGeom>
            <a:avLst/>
            <a:gdLst/>
            <a:ahLst/>
            <a:cxnLst/>
            <a:rect l="l" t="t" r="r" b="b"/>
            <a:pathLst>
              <a:path w="4384583" h="4517084">
                <a:moveTo>
                  <a:pt x="0" y="0"/>
                </a:moveTo>
                <a:lnTo>
                  <a:pt x="4384583" y="0"/>
                </a:lnTo>
                <a:lnTo>
                  <a:pt x="4384583" y="4517083"/>
                </a:lnTo>
                <a:lnTo>
                  <a:pt x="0" y="4517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11543" y="2873910"/>
            <a:ext cx="444677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Once a log has been pulled from the ESP32, the mobile app turns the raw CSV rows into clear, touch-friendly charts rendered on the phone itself.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69052" y="2521485"/>
            <a:ext cx="444677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Each chart layers time on the horizontal axis with any sensor the user chooses on the vertical axis, making it easy to notice a moisture dip, a pH swing, or a gradual nutrient decline at a glance.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2525" y="2873910"/>
            <a:ext cx="444677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You can compare yesterday’s soil profile with last month’s, helping farmers make decisions based on the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919" y="405840"/>
            <a:ext cx="667628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S.A.G.E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03633" y="869329"/>
            <a:ext cx="9752753" cy="7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400" b="1">
                <a:solidFill>
                  <a:srgbClr val="30211C"/>
                </a:solidFill>
                <a:latin typeface="Poppins Bold"/>
                <a:ea typeface="Poppins Bold"/>
                <a:cs typeface="Poppins Bold"/>
                <a:sym typeface="Poppins Bold"/>
              </a:rPr>
              <a:t>Measuring 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1175</Words>
  <Application>Microsoft Office PowerPoint</Application>
  <PresentationFormat>Custom</PresentationFormat>
  <Paragraphs>116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Canva Sans Bold</vt:lpstr>
      <vt:lpstr>Calibri</vt:lpstr>
      <vt:lpstr>Canva Sans</vt:lpstr>
      <vt:lpstr>Aptos</vt:lpstr>
      <vt:lpstr>Open Sans</vt:lpstr>
      <vt:lpstr>Poppins Bold</vt:lpstr>
      <vt:lpstr>Arial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S.A.G.E</dc:title>
  <cp:lastModifiedBy>EMMANUEL J GONZALEZ-MORALES</cp:lastModifiedBy>
  <cp:revision>3</cp:revision>
  <dcterms:created xsi:type="dcterms:W3CDTF">2006-08-16T00:00:00Z</dcterms:created>
  <dcterms:modified xsi:type="dcterms:W3CDTF">2025-05-13T02:04:13Z</dcterms:modified>
  <dc:identifier>DAGmnxVGx1s</dc:identifier>
</cp:coreProperties>
</file>